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84" r:id="rId5"/>
    <p:sldId id="286" r:id="rId6"/>
    <p:sldId id="295" r:id="rId7"/>
    <p:sldId id="287" r:id="rId8"/>
    <p:sldId id="310" r:id="rId9"/>
    <p:sldId id="314" r:id="rId10"/>
    <p:sldId id="315" r:id="rId11"/>
    <p:sldId id="316" r:id="rId12"/>
    <p:sldId id="317" r:id="rId13"/>
    <p:sldId id="318" r:id="rId14"/>
    <p:sldId id="288" r:id="rId15"/>
    <p:sldId id="319" r:id="rId16"/>
    <p:sldId id="320" r:id="rId17"/>
    <p:sldId id="30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9185"/>
    <a:srgbClr val="F18D00"/>
    <a:srgbClr val="00498E"/>
    <a:srgbClr val="004990"/>
    <a:srgbClr val="EC614A"/>
    <a:srgbClr val="F29615"/>
    <a:srgbClr val="FFFFFF"/>
    <a:srgbClr val="F28F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97" autoAdjust="0"/>
  </p:normalViewPr>
  <p:slideViewPr>
    <p:cSldViewPr snapToGrid="0">
      <p:cViewPr>
        <p:scale>
          <a:sx n="125" d="100"/>
          <a:sy n="125" d="100"/>
        </p:scale>
        <p:origin x="-43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ECEA-7067-47F2-A7D7-6EEE413791BC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839F2-88FA-44CF-A6E4-495772DC7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76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85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69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7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5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2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5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76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5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1509F-A26E-A950-4EAC-850DDE1F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7A42DF-083E-E1F2-89A7-E7E1C4503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68C98-0B8B-811B-5B0E-AD281BEF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6F12-B521-4E18-83E2-A9CD2678C444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28F9C-3D48-B337-59B0-C4A09059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07D31-84E7-5D24-89AA-1331388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31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3EC7-45FB-06A8-85B5-69E6F880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18B3E1-81DC-C5EF-7802-D055DCE2C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31EC7-6BF7-DDDC-7E8D-52BE1DFF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757D-8D74-4E3D-A1CA-3612D9650E14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48336-A8C8-A272-D1A4-CFE58D4D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D7452-12BE-74A7-B3E5-8301F48A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31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0ED952-3972-9F75-0B1C-8AF5C6C83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B8096B-7241-EC2A-7D3C-ECF1068F5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DDED8B-C1DB-0A0E-661F-786681BE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F72C-14C4-49B6-AFA2-F9FB3F2C2E36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968DE-8C1B-79BB-6084-E1841FE6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7BA75-EB8D-28EC-E6BB-94F3A6EA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72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3FBDB-1341-6E17-71CA-A68E245D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A0204-CC70-EE1F-3323-BADE59F1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A2EB61-38ED-C3F0-E707-D4484639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D349-2378-4B76-99C1-A4A9C2EA0521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B6463-7B97-2FF9-004D-9BBEF455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5B4BD-4BCD-EA64-9187-CAF68AE6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34" y="6412108"/>
            <a:ext cx="2743200" cy="365125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7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EE018-B80D-D609-C5ED-42D5AEFA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849C1-B72A-4286-03D1-DB1CEBEFA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8E449-A3D8-0FF6-FCF7-C861AEA3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D4BC-8457-4D07-B7E9-F09C7B782F91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5ABC6-BE0C-81C5-1358-094A5C4D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3E7D89-57F3-7AF8-B457-179002CF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82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0A6CB-096B-D9B2-C2F1-09E6D6C5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4088E-EE70-DCA6-012D-1F2A88E83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A6728B-DB8A-BE55-BB32-6A47FE372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F90084-7871-69F4-C206-25B7E69C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200F-673C-4067-8755-0F6DAB5848FB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179729-6E0F-53FA-2CE5-B4E15C19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C9C589-ADDC-2A2D-EC85-2BAA2A13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87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38F1B-A04E-528F-9B2F-9B567A31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8ABBB-516E-9DD3-9A8B-1062AE0F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C7CE64-47F8-6635-C40D-ACD27785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FAF183-9131-4633-6714-C3900551A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937AB9-F17E-637B-2DFC-B82634FB7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196166-9D82-E655-61C7-3A87CAE4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69E5-C9FB-4F72-8AFE-72A2553C7B6D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53962D-7BAA-6913-E6FD-42F26FB6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FE41B7-47ED-860E-9288-B32E7238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38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7111-A259-EAEA-28B8-9312028C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ADBC35-1D2C-3064-761C-16A765B9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1CCB-3049-4575-9CEF-3C150A5BD6FD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9B60C6-756E-D9ED-1511-58A434C8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169A39-F8ED-45A3-9E3A-714A42FB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8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026A53-D77A-258C-32B8-55F267C53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3EA8-2C80-41A9-8FB2-4D4604F8BA7B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33DB50-7D12-1AA9-19D4-9A975724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351D18-019F-A78E-1D64-D126FBAE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53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B7228-B337-BBD9-FA4C-3E6E1038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51B97-A0BB-A72F-A3DB-F1EC233B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4ED511-DF88-2F53-C8AC-B1BE08AC5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45C8E-5A2F-9915-6B9F-9D0D196F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9BBD-4D26-4246-85B9-4F8451760E5F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011AA-02F8-462B-4C7E-4AE2DD07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2528B-760A-F42E-D378-336C4C05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52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C93D0-E0E4-27FC-EAEE-A0AF6EFB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2F69FE-33F0-E87F-A2B9-C0CFDFD0C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188D4-00F0-F2BC-EC61-55F21067D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2CB8DE-D67A-5AFC-B34E-5CB501A9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224C3-DC60-418F-99F9-B4E8E63A0540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4E3F47-1B19-41DA-22B0-D32601E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5A23FA-721B-AE21-B908-21809D1F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52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0C9992-5D69-9267-C6DC-9FD4E792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99854-7233-7E8D-BCC5-A7E3E5DE3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9EAE5-83B7-A378-E9BB-D972086E0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75A32-8BD0-4524-A536-390C81FD516F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FB4EA-35B1-5062-A948-2A1896959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5671A-FB4C-2868-1692-2BA9C1329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112" y="6362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93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E21E309-AFFC-D82E-7735-DF7E4B07C167}"/>
              </a:ext>
            </a:extLst>
          </p:cNvPr>
          <p:cNvSpPr/>
          <p:nvPr/>
        </p:nvSpPr>
        <p:spPr>
          <a:xfrm>
            <a:off x="1531143" y="1920945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48FA7B-3EB2-5423-27C2-C2DA9EB0F425}"/>
              </a:ext>
            </a:extLst>
          </p:cNvPr>
          <p:cNvSpPr/>
          <p:nvPr/>
        </p:nvSpPr>
        <p:spPr>
          <a:xfrm>
            <a:off x="1531143" y="4019684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185EB-0F3B-DC77-84A7-F577ABEFA973}"/>
              </a:ext>
            </a:extLst>
          </p:cNvPr>
          <p:cNvSpPr txBox="1"/>
          <p:nvPr/>
        </p:nvSpPr>
        <p:spPr>
          <a:xfrm>
            <a:off x="1469572" y="2160000"/>
            <a:ext cx="9252856" cy="1506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月度总结</a:t>
            </a:r>
            <a:br>
              <a:rPr kumimoji="1"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</a:br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（</a:t>
            </a:r>
            <a:r>
              <a:rPr kumimoji="1"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2024/05/23-2024/07/03</a:t>
            </a:r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C6E715-1E71-7D64-C397-91B897E03D47}"/>
              </a:ext>
            </a:extLst>
          </p:cNvPr>
          <p:cNvSpPr txBox="1"/>
          <p:nvPr/>
        </p:nvSpPr>
        <p:spPr>
          <a:xfrm>
            <a:off x="4338000" y="4617198"/>
            <a:ext cx="35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 Zhao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2DAA45-B99F-E29A-744E-2CE2833B39EC}"/>
              </a:ext>
            </a:extLst>
          </p:cNvPr>
          <p:cNvSpPr txBox="1"/>
          <p:nvPr/>
        </p:nvSpPr>
        <p:spPr>
          <a:xfrm>
            <a:off x="4338000" y="5103401"/>
            <a:ext cx="351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School of engineering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4CF053-FBB3-EDFB-5446-6246D5F0ED6C}"/>
              </a:ext>
            </a:extLst>
          </p:cNvPr>
          <p:cNvSpPr txBox="1"/>
          <p:nvPr/>
        </p:nvSpPr>
        <p:spPr>
          <a:xfrm>
            <a:off x="4338000" y="5587721"/>
            <a:ext cx="351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July 04, 2024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!!Picture 2">
            <a:extLst>
              <a:ext uri="{FF2B5EF4-FFF2-40B4-BE49-F238E27FC236}">
                <a16:creationId xmlns:a16="http://schemas.microsoft.com/office/drawing/2014/main" id="{293F7391-3C93-DC51-1231-A1B81B8D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9B8D58-0878-0086-54D1-1638089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706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55BCA6-3540-A259-6FA3-AB5FA2F8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24" y="4158000"/>
            <a:ext cx="7560000" cy="224906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0A7F193-6176-D9D0-ED29-DD573B505EAE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0" y="1296000"/>
            <a:ext cx="10800000" cy="2630197"/>
            <a:chOff x="-5839394" y="4595019"/>
            <a:chExt cx="13757447" cy="335044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E2E8AF-062D-9375-F243-8ACE084A9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50" t="2120" r="12018"/>
            <a:stretch/>
          </p:blipFill>
          <p:spPr>
            <a:xfrm>
              <a:off x="-5839394" y="4595019"/>
              <a:ext cx="6878922" cy="335044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90D41D6-3CCD-EFC9-B6E8-732072230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551" t="3605" r="12017"/>
            <a:stretch/>
          </p:blipFill>
          <p:spPr>
            <a:xfrm>
              <a:off x="1039131" y="4595019"/>
              <a:ext cx="6878922" cy="3350444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53778-A8B2-84A3-A58D-BBFF97FC630F}"/>
              </a:ext>
            </a:extLst>
          </p:cNvPr>
          <p:cNvSpPr txBox="1"/>
          <p:nvPr/>
        </p:nvSpPr>
        <p:spPr>
          <a:xfrm>
            <a:off x="539999" y="1015869"/>
            <a:ext cx="66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Large Winding Number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(2024/06/09, 2024/06/14)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DB5516-27B9-B561-41F8-7ED87A63454D}"/>
              </a:ext>
            </a:extLst>
          </p:cNvPr>
          <p:cNvSpPr txBox="1"/>
          <p:nvPr/>
        </p:nvSpPr>
        <p:spPr>
          <a:xfrm>
            <a:off x="766378" y="3917924"/>
            <a:ext cx="1070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Winding number=2 </a:t>
            </a:r>
            <a:r>
              <a:rPr lang="zh-CN" altLang="en-US" sz="1600" dirty="0"/>
              <a:t>时，出现四个边界态。左：复现原文。右：自己设计的</a:t>
            </a:r>
            <a:r>
              <a:rPr lang="en-US" altLang="zh-CN" sz="1600" dirty="0"/>
              <a:t>Winding Number=2</a:t>
            </a:r>
            <a:r>
              <a:rPr lang="zh-CN" altLang="en-US" sz="1600" dirty="0"/>
              <a:t>的模型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5AC65C-211E-0696-837C-4D483CC23417}"/>
              </a:ext>
            </a:extLst>
          </p:cNvPr>
          <p:cNvSpPr txBox="1"/>
          <p:nvPr/>
        </p:nvSpPr>
        <p:spPr>
          <a:xfrm>
            <a:off x="766800" y="6292800"/>
            <a:ext cx="1070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原文哈密顿量</a:t>
            </a:r>
            <a:r>
              <a:rPr lang="en-US" altLang="zh-CN" sz="1600" dirty="0"/>
              <a:t>v1</a:t>
            </a:r>
            <a:r>
              <a:rPr lang="zh-CN" altLang="en-US" sz="1600" dirty="0"/>
              <a:t>少了负号。</a:t>
            </a:r>
            <a:r>
              <a:rPr lang="en-US" altLang="zh-CN" sz="1600" dirty="0"/>
              <a:t>(a) </a:t>
            </a:r>
            <a:r>
              <a:rPr lang="zh-CN" altLang="en-US" sz="1600" dirty="0"/>
              <a:t>使用修正后</a:t>
            </a:r>
            <a:r>
              <a:rPr lang="en-US" altLang="zh-CN" sz="1600" dirty="0"/>
              <a:t>Hamiltonian</a:t>
            </a:r>
            <a:r>
              <a:rPr lang="zh-CN" altLang="en-US" sz="1600" dirty="0"/>
              <a:t>绘制的</a:t>
            </a:r>
            <a:r>
              <a:rPr lang="en-US" altLang="zh-CN" sz="1600" dirty="0"/>
              <a:t>Winding number</a:t>
            </a:r>
            <a:r>
              <a:rPr lang="zh-CN" altLang="en-US" sz="1600" dirty="0"/>
              <a:t>。</a:t>
            </a:r>
            <a:r>
              <a:rPr lang="en-US" altLang="zh-CN" sz="1600" dirty="0"/>
              <a:t>(b) </a:t>
            </a:r>
            <a:r>
              <a:rPr lang="zh-CN" altLang="en-US" sz="1600" dirty="0"/>
              <a:t>原文图片。</a:t>
            </a:r>
            <a:r>
              <a:rPr lang="en-US" altLang="zh-CN" sz="1600" dirty="0"/>
              <a:t>(c) </a:t>
            </a:r>
            <a:r>
              <a:rPr lang="zh-CN" altLang="en-US" sz="1600" dirty="0"/>
              <a:t>使用原文</a:t>
            </a:r>
            <a:r>
              <a:rPr lang="en-US" altLang="zh-CN" sz="1600" dirty="0"/>
              <a:t>Hamiltonian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1219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6DDEFC-0C8B-24A4-219C-3467E4735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7" r="6499" b="2269"/>
          <a:stretch/>
        </p:blipFill>
        <p:spPr>
          <a:xfrm>
            <a:off x="2628000" y="1351845"/>
            <a:ext cx="3646826" cy="15120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53778-A8B2-84A3-A58D-BBFF97FC630F}"/>
              </a:ext>
            </a:extLst>
          </p:cNvPr>
          <p:cNvSpPr txBox="1"/>
          <p:nvPr/>
        </p:nvSpPr>
        <p:spPr>
          <a:xfrm>
            <a:off x="539999" y="1015869"/>
            <a:ext cx="498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2D SSH Model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(2024/06/08~2024/06/09)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5AC65C-211E-0696-837C-4D483CC23417}"/>
              </a:ext>
            </a:extLst>
          </p:cNvPr>
          <p:cNvSpPr txBox="1"/>
          <p:nvPr/>
        </p:nvSpPr>
        <p:spPr>
          <a:xfrm>
            <a:off x="766800" y="6292800"/>
            <a:ext cx="1070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色散关系有一个区域</a:t>
            </a:r>
            <a:r>
              <a:rPr lang="zh-CN" altLang="en-US" sz="1600" dirty="0"/>
              <a:t>有点对不上，过两天请教下宇宸师兄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F6C200-D565-DA68-A475-FD1CFF104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000" y="1512000"/>
            <a:ext cx="1456019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85FC55-E684-2BC4-BAC0-ADDBC52013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51"/>
          <a:stretch/>
        </p:blipFill>
        <p:spPr>
          <a:xfrm>
            <a:off x="936000" y="2952000"/>
            <a:ext cx="5400000" cy="15940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89CD31-7E38-EF31-D074-B6C15ED72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33" y="4547980"/>
            <a:ext cx="5400000" cy="15193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07C272-B846-9B4A-E721-2B7C5BF01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5583" y="1385201"/>
            <a:ext cx="3600000" cy="16297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E56D4A-C7A1-C423-3EEF-24A95A66D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5583" y="3025525"/>
            <a:ext cx="3600000" cy="30061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ED8293D-040A-8FB6-96E0-E329D857FCA7}"/>
              </a:ext>
            </a:extLst>
          </p:cNvPr>
          <p:cNvSpPr txBox="1"/>
          <p:nvPr/>
        </p:nvSpPr>
        <p:spPr>
          <a:xfrm>
            <a:off x="3584722" y="2016801"/>
            <a:ext cx="86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FF0000"/>
                </a:solidFill>
              </a:rPr>
              <a:t>←对不上→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A56D57-C3E6-4A8B-A700-94A00496A963}"/>
              </a:ext>
            </a:extLst>
          </p:cNvPr>
          <p:cNvSpPr txBox="1"/>
          <p:nvPr/>
        </p:nvSpPr>
        <p:spPr>
          <a:xfrm>
            <a:off x="5444742" y="2016801"/>
            <a:ext cx="86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FF0000"/>
                </a:solidFill>
              </a:rPr>
              <a:t>←对不上→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96550F-AEB8-63DB-3C9E-06CB6E2E3160}"/>
              </a:ext>
            </a:extLst>
          </p:cNvPr>
          <p:cNvSpPr txBox="1"/>
          <p:nvPr/>
        </p:nvSpPr>
        <p:spPr>
          <a:xfrm>
            <a:off x="8131322" y="2016801"/>
            <a:ext cx="86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FF0000"/>
                </a:solidFill>
              </a:rPr>
              <a:t>←原图→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4F7D66-BAEA-71A8-12C5-68EC762D41E0}"/>
              </a:ext>
            </a:extLst>
          </p:cNvPr>
          <p:cNvSpPr txBox="1"/>
          <p:nvPr/>
        </p:nvSpPr>
        <p:spPr>
          <a:xfrm>
            <a:off x="9903089" y="2016801"/>
            <a:ext cx="86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FF0000"/>
                </a:solidFill>
              </a:rPr>
              <a:t>←原图→</a:t>
            </a:r>
          </a:p>
        </p:txBody>
      </p:sp>
    </p:spTree>
    <p:extLst>
      <p:ext uri="{BB962C8B-B14F-4D97-AF65-F5344CB8AC3E}">
        <p14:creationId xmlns:p14="http://schemas.microsoft.com/office/powerpoint/2010/main" val="91150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53778-A8B2-84A3-A58D-BBFF97FC630F}"/>
              </a:ext>
            </a:extLst>
          </p:cNvPr>
          <p:cNvSpPr txBox="1"/>
          <p:nvPr/>
        </p:nvSpPr>
        <p:spPr>
          <a:xfrm>
            <a:off x="539999" y="1015869"/>
            <a:ext cx="7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Helical waveguide topological insulators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(2024/06/20~2024/06/21)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C84F66F-9968-FE4A-DF4D-A20A20A7E80E}"/>
              </a:ext>
            </a:extLst>
          </p:cNvPr>
          <p:cNvGrpSpPr/>
          <p:nvPr/>
        </p:nvGrpSpPr>
        <p:grpSpPr>
          <a:xfrm>
            <a:off x="1224000" y="1566000"/>
            <a:ext cx="9646998" cy="4731028"/>
            <a:chOff x="905136" y="1461943"/>
            <a:chExt cx="9646998" cy="473102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39D4BD-6915-FF87-3257-1ED2AF6AD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50" t="17460" r="4933" b="2723"/>
            <a:stretch/>
          </p:blipFill>
          <p:spPr>
            <a:xfrm>
              <a:off x="3524376" y="4392971"/>
              <a:ext cx="6574055" cy="180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0F87C7D-61E7-C0DF-F396-4754091D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136" y="1464386"/>
              <a:ext cx="4812568" cy="28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69751D5-FC1C-2BFE-1CB0-4026986E7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86"/>
            <a:stretch/>
          </p:blipFill>
          <p:spPr>
            <a:xfrm>
              <a:off x="5358297" y="1461943"/>
              <a:ext cx="5193837" cy="288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06858B8-CADA-5ED1-A6BD-0610CBF2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1602" y="4392971"/>
              <a:ext cx="2109818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7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53778-A8B2-84A3-A58D-BBFF97FC630F}"/>
              </a:ext>
            </a:extLst>
          </p:cNvPr>
          <p:cNvSpPr txBox="1"/>
          <p:nvPr/>
        </p:nvSpPr>
        <p:spPr>
          <a:xfrm>
            <a:off x="539999" y="1015869"/>
            <a:ext cx="7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883119-45FF-5345-68CB-40D2D5870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387" y="2044215"/>
            <a:ext cx="4325691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3F65A3-89AE-E0A7-F5C3-AB167A143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00" y="2034000"/>
            <a:ext cx="415315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 err="1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Comsol</a:t>
            </a:r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仿真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04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55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学习计划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702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学习计划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336202-7328-F83C-4B53-9BA313959CF7}"/>
              </a:ext>
            </a:extLst>
          </p:cNvPr>
          <p:cNvSpPr txBox="1"/>
          <p:nvPr/>
        </p:nvSpPr>
        <p:spPr>
          <a:xfrm>
            <a:off x="647998" y="1044000"/>
            <a:ext cx="7911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基础知识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BD0D2C-3336-E207-BD9E-FAFE71E6C99C}"/>
              </a:ext>
            </a:extLst>
          </p:cNvPr>
          <p:cNvSpPr txBox="1"/>
          <p:nvPr/>
        </p:nvSpPr>
        <p:spPr>
          <a:xfrm>
            <a:off x="1547999" y="1584000"/>
            <a:ext cx="492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固体物理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光子晶体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769B6A-24C9-A6D3-0480-44994A72E1BD}"/>
              </a:ext>
            </a:extLst>
          </p:cNvPr>
          <p:cNvSpPr txBox="1"/>
          <p:nvPr/>
        </p:nvSpPr>
        <p:spPr>
          <a:xfrm>
            <a:off x="1548000" y="1980000"/>
            <a:ext cx="10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电动力学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0313CF-E7BB-482F-AEC1-7D03C50110B6}"/>
              </a:ext>
            </a:extLst>
          </p:cNvPr>
          <p:cNvSpPr txBox="1"/>
          <p:nvPr/>
        </p:nvSpPr>
        <p:spPr>
          <a:xfrm>
            <a:off x="647998" y="2412000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379AFB-312A-A39C-5EA6-388ADB85B67A}"/>
              </a:ext>
            </a:extLst>
          </p:cNvPr>
          <p:cNvSpPr txBox="1"/>
          <p:nvPr/>
        </p:nvSpPr>
        <p:spPr>
          <a:xfrm>
            <a:off x="1547998" y="2952000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读完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A Short Course on Topological Insulators</a:t>
            </a:r>
            <a:r>
              <a:rPr lang="zh-CN" altLang="en-US" sz="1600" dirty="0"/>
              <a:t>并复现，完成所有习题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94776E-517E-BAC3-6344-35F90B0C9A99}"/>
              </a:ext>
            </a:extLst>
          </p:cNvPr>
          <p:cNvSpPr txBox="1"/>
          <p:nvPr/>
        </p:nvSpPr>
        <p:spPr>
          <a:xfrm>
            <a:off x="1547998" y="3348000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大量阅读复现文章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DFA442-01F3-1F9A-43EA-72E3D2BF337C}"/>
              </a:ext>
            </a:extLst>
          </p:cNvPr>
          <p:cNvSpPr txBox="1"/>
          <p:nvPr/>
        </p:nvSpPr>
        <p:spPr>
          <a:xfrm>
            <a:off x="664232" y="3780000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 err="1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Comsol</a:t>
            </a: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仿真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F432FF9-3F59-3B26-A526-DC10CBEB7A26}"/>
              </a:ext>
            </a:extLst>
          </p:cNvPr>
          <p:cNvSpPr txBox="1"/>
          <p:nvPr/>
        </p:nvSpPr>
        <p:spPr>
          <a:xfrm>
            <a:off x="1547998" y="4320000"/>
            <a:ext cx="829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请教宇宸师兄， 做一些案例，同时尝试复现文章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11E252-07E2-04EF-DEE5-0B63EF3E75A3}"/>
              </a:ext>
            </a:extLst>
          </p:cNvPr>
          <p:cNvSpPr txBox="1"/>
          <p:nvPr/>
        </p:nvSpPr>
        <p:spPr>
          <a:xfrm>
            <a:off x="664232" y="4751644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实验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018E11-D68B-A827-25FB-A28F550E42F1}"/>
              </a:ext>
            </a:extLst>
          </p:cNvPr>
          <p:cNvSpPr txBox="1"/>
          <p:nvPr/>
        </p:nvSpPr>
        <p:spPr>
          <a:xfrm>
            <a:off x="1547997" y="5292000"/>
            <a:ext cx="829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跟着老师同学们学习一下，尽量掌握原理</a:t>
            </a:r>
          </a:p>
        </p:txBody>
      </p:sp>
    </p:spTree>
    <p:extLst>
      <p:ext uri="{BB962C8B-B14F-4D97-AF65-F5344CB8AC3E}">
        <p14:creationId xmlns:p14="http://schemas.microsoft.com/office/powerpoint/2010/main" val="87781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矩形 4">
            <a:extLst>
              <a:ext uri="{FF2B5EF4-FFF2-40B4-BE49-F238E27FC236}">
                <a16:creationId xmlns:a16="http://schemas.microsoft.com/office/drawing/2014/main" id="{1E21E309-AFFC-D82E-7735-DF7E4B07C167}"/>
              </a:ext>
            </a:extLst>
          </p:cNvPr>
          <p:cNvSpPr/>
          <p:nvPr/>
        </p:nvSpPr>
        <p:spPr>
          <a:xfrm>
            <a:off x="1531143" y="1920945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!!矩形 5">
            <a:extLst>
              <a:ext uri="{FF2B5EF4-FFF2-40B4-BE49-F238E27FC236}">
                <a16:creationId xmlns:a16="http://schemas.microsoft.com/office/drawing/2014/main" id="{5448FA7B-3EB2-5423-27C2-C2DA9EB0F425}"/>
              </a:ext>
            </a:extLst>
          </p:cNvPr>
          <p:cNvSpPr/>
          <p:nvPr/>
        </p:nvSpPr>
        <p:spPr>
          <a:xfrm>
            <a:off x="1531143" y="4019684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185EB-0F3B-DC77-84A7-F577ABEFA973}"/>
              </a:ext>
            </a:extLst>
          </p:cNvPr>
          <p:cNvSpPr txBox="1"/>
          <p:nvPr/>
        </p:nvSpPr>
        <p:spPr>
          <a:xfrm>
            <a:off x="1469571" y="2402179"/>
            <a:ext cx="9252856" cy="109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THANK YOU</a:t>
            </a:r>
            <a:endParaRPr kumimoji="1" lang="zh-CN" altLang="en-US" sz="60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C6E715-1E71-7D64-C397-91B897E03D47}"/>
              </a:ext>
            </a:extLst>
          </p:cNvPr>
          <p:cNvSpPr txBox="1"/>
          <p:nvPr/>
        </p:nvSpPr>
        <p:spPr>
          <a:xfrm>
            <a:off x="4338000" y="4617198"/>
            <a:ext cx="35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 Zhao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2DAA45-B99F-E29A-744E-2CE2833B39EC}"/>
              </a:ext>
            </a:extLst>
          </p:cNvPr>
          <p:cNvSpPr txBox="1"/>
          <p:nvPr/>
        </p:nvSpPr>
        <p:spPr>
          <a:xfrm>
            <a:off x="4338000" y="5103401"/>
            <a:ext cx="351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School of engineering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4CF053-FBB3-EDFB-5446-6246D5F0ED6C}"/>
              </a:ext>
            </a:extLst>
          </p:cNvPr>
          <p:cNvSpPr txBox="1"/>
          <p:nvPr/>
        </p:nvSpPr>
        <p:spPr>
          <a:xfrm>
            <a:off x="4338000" y="5587721"/>
            <a:ext cx="351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July 04, 2024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!!Picture 2">
            <a:extLst>
              <a:ext uri="{FF2B5EF4-FFF2-40B4-BE49-F238E27FC236}">
                <a16:creationId xmlns:a16="http://schemas.microsoft.com/office/drawing/2014/main" id="{293F7391-3C93-DC51-1231-A1B81B8D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9B8D58-0878-0086-54D1-1638089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76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AAC9C7C-CA52-F909-B3AE-6D1CD9ED41A2}"/>
              </a:ext>
            </a:extLst>
          </p:cNvPr>
          <p:cNvCxnSpPr>
            <a:cxnSpLocks/>
          </p:cNvCxnSpPr>
          <p:nvPr/>
        </p:nvCxnSpPr>
        <p:spPr>
          <a:xfrm>
            <a:off x="537424" y="957600"/>
            <a:ext cx="11117152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1585CE0-1289-22A9-4193-64F1D221E173}"/>
              </a:ext>
            </a:extLst>
          </p:cNvPr>
          <p:cNvSpPr txBox="1"/>
          <p:nvPr/>
        </p:nvSpPr>
        <p:spPr>
          <a:xfrm>
            <a:off x="576000" y="180000"/>
            <a:ext cx="4320000" cy="76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CONTENTS</a:t>
            </a:r>
            <a:endParaRPr kumimoji="1" lang="zh-CN" altLang="en-US" sz="40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F2D0812-04A5-44E5-9704-1B284017DF2F}"/>
              </a:ext>
            </a:extLst>
          </p:cNvPr>
          <p:cNvSpPr/>
          <p:nvPr/>
        </p:nvSpPr>
        <p:spPr>
          <a:xfrm>
            <a:off x="0" y="6469625"/>
            <a:ext cx="12192000" cy="388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!!Picture 2">
            <a:extLst>
              <a:ext uri="{FF2B5EF4-FFF2-40B4-BE49-F238E27FC236}">
                <a16:creationId xmlns:a16="http://schemas.microsoft.com/office/drawing/2014/main" id="{7213DAB7-8F97-6EE9-9A10-44AC0938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929287-F8B5-85EA-8AAB-8D374122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2</a:t>
            </a:fld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FCAE7B-32E1-FBBC-2435-12EF23B752EC}"/>
              </a:ext>
            </a:extLst>
          </p:cNvPr>
          <p:cNvGrpSpPr/>
          <p:nvPr/>
        </p:nvGrpSpPr>
        <p:grpSpPr>
          <a:xfrm>
            <a:off x="3780000" y="1656000"/>
            <a:ext cx="6840000" cy="4153998"/>
            <a:chOff x="3708000" y="1656000"/>
            <a:chExt cx="6840000" cy="415399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C2D2DCF-E29F-708A-8423-518FB48670A0}"/>
                </a:ext>
              </a:extLst>
            </p:cNvPr>
            <p:cNvGrpSpPr/>
            <p:nvPr/>
          </p:nvGrpSpPr>
          <p:grpSpPr>
            <a:xfrm>
              <a:off x="3708000" y="1656000"/>
              <a:ext cx="6840000" cy="4153998"/>
              <a:chOff x="2100649" y="1656000"/>
              <a:chExt cx="6840000" cy="4153998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5F6218-8947-C037-14C5-6C322EACAA5D}"/>
                  </a:ext>
                </a:extLst>
              </p:cNvPr>
              <p:cNvSpPr txBox="1"/>
              <p:nvPr/>
            </p:nvSpPr>
            <p:spPr>
              <a:xfrm>
                <a:off x="2100649" y="1656000"/>
                <a:ext cx="6840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总览</a:t>
                </a:r>
                <a:endPara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6151AEF-0F69-9212-0591-871221FA3783}"/>
                  </a:ext>
                </a:extLst>
              </p:cNvPr>
              <p:cNvSpPr txBox="1"/>
              <p:nvPr/>
            </p:nvSpPr>
            <p:spPr>
              <a:xfrm>
                <a:off x="2100649" y="4356000"/>
                <a:ext cx="6840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4. </a:t>
                </a:r>
                <a:r>
                  <a:rPr kumimoji="1" lang="en-US" altLang="zh-CN" sz="3000" b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Comsol</a:t>
                </a:r>
                <a:r>
                  <a:rPr kumimoji="1" lang="zh-CN" altLang="en-US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仿真</a:t>
                </a:r>
                <a:endPara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C475BC-41CA-D160-574B-DFFE12FD83F3}"/>
                  </a:ext>
                </a:extLst>
              </p:cNvPr>
              <p:cNvSpPr txBox="1"/>
              <p:nvPr/>
            </p:nvSpPr>
            <p:spPr>
              <a:xfrm>
                <a:off x="2100649" y="3456000"/>
                <a:ext cx="6840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3. </a:t>
                </a:r>
                <a:r>
                  <a:rPr kumimoji="1" lang="zh-CN" altLang="en-US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拓扑物理</a:t>
                </a:r>
                <a:endPara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1E0CA1F-5FD5-E092-CBF5-FAC03261DB23}"/>
                  </a:ext>
                </a:extLst>
              </p:cNvPr>
              <p:cNvSpPr txBox="1"/>
              <p:nvPr/>
            </p:nvSpPr>
            <p:spPr>
              <a:xfrm>
                <a:off x="2100649" y="5256000"/>
                <a:ext cx="6840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5. </a:t>
                </a:r>
                <a:r>
                  <a:rPr kumimoji="1" lang="zh-CN" altLang="en-US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学习计划</a:t>
                </a:r>
                <a:endPara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D9E34B0-EE71-A2F1-6028-385231E7DE49}"/>
                </a:ext>
              </a:extLst>
            </p:cNvPr>
            <p:cNvSpPr txBox="1"/>
            <p:nvPr/>
          </p:nvSpPr>
          <p:spPr>
            <a:xfrm>
              <a:off x="3708000" y="2556000"/>
              <a:ext cx="68400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2. </a:t>
              </a:r>
              <a:r>
                <a:rPr kumimoji="1" lang="zh-CN" altLang="en-US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高等量子力学</a:t>
              </a:r>
              <a:endParaRPr kumimoji="1" lang="en-US" altLang="zh-CN" sz="3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644495EF-4DD2-22A9-988B-CB15FDC1FECD}"/>
                </a:ext>
              </a:extLst>
            </p:cNvPr>
            <p:cNvSpPr/>
            <p:nvPr/>
          </p:nvSpPr>
          <p:spPr>
            <a:xfrm>
              <a:off x="6612556" y="2685447"/>
              <a:ext cx="385010" cy="2136809"/>
            </a:xfrm>
            <a:prstGeom prst="rightBrace">
              <a:avLst/>
            </a:prstGeom>
            <a:ln w="25400">
              <a:solidFill>
                <a:srgbClr val="F18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655B670-D087-DC66-DF79-72491F45BEB5}"/>
                </a:ext>
              </a:extLst>
            </p:cNvPr>
            <p:cNvSpPr txBox="1"/>
            <p:nvPr/>
          </p:nvSpPr>
          <p:spPr>
            <a:xfrm>
              <a:off x="7056000" y="3523018"/>
              <a:ext cx="2808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2400" b="1" dirty="0">
                  <a:solidFill>
                    <a:srgbClr val="F18D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本月工作内容</a:t>
              </a:r>
              <a:endParaRPr kumimoji="1" lang="en-US" altLang="zh-CN" sz="2400" b="1" dirty="0">
                <a:solidFill>
                  <a:srgbClr val="F18D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52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总览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06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总览</a:t>
            </a:r>
            <a:endParaRPr kumimoji="1" lang="en-US" altLang="zh-CN" sz="26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7911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高等量子力学（耗时最多，在探索适合自己的学习方法）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F44140-D74C-199D-F4DE-664C21742BD4}"/>
              </a:ext>
            </a:extLst>
          </p:cNvPr>
          <p:cNvSpPr txBox="1"/>
          <p:nvPr/>
        </p:nvSpPr>
        <p:spPr>
          <a:xfrm>
            <a:off x="1547999" y="1584000"/>
            <a:ext cx="492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Griffiths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量子力学：看完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章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E85E18-7D4D-3699-1310-0CBB9F320699}"/>
              </a:ext>
            </a:extLst>
          </p:cNvPr>
          <p:cNvSpPr txBox="1"/>
          <p:nvPr/>
        </p:nvSpPr>
        <p:spPr>
          <a:xfrm>
            <a:off x="1548000" y="1980000"/>
            <a:ext cx="10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高等量子力学视频课程：即将看完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ACC598-5783-B15E-876C-2B5CD4868791}"/>
              </a:ext>
            </a:extLst>
          </p:cNvPr>
          <p:cNvSpPr txBox="1"/>
          <p:nvPr/>
        </p:nvSpPr>
        <p:spPr>
          <a:xfrm>
            <a:off x="647998" y="2407056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1F0C92-F0EF-752E-7357-85DFF34E68A3}"/>
              </a:ext>
            </a:extLst>
          </p:cNvPr>
          <p:cNvSpPr txBox="1"/>
          <p:nvPr/>
        </p:nvSpPr>
        <p:spPr>
          <a:xfrm>
            <a:off x="1547998" y="2944968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读完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A Short Course on Topological Insulators</a:t>
            </a:r>
            <a:r>
              <a:rPr lang="zh-CN" altLang="en-US" sz="1600" dirty="0"/>
              <a:t>第一章并复现图片，完成所有习题，包括：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F2D7559-6026-D6EB-B2E6-3CEE94228EDE}"/>
              </a:ext>
            </a:extLst>
          </p:cNvPr>
          <p:cNvGrpSpPr/>
          <p:nvPr/>
        </p:nvGrpSpPr>
        <p:grpSpPr>
          <a:xfrm>
            <a:off x="1547998" y="4271461"/>
            <a:ext cx="10055562" cy="1342484"/>
            <a:chOff x="1547998" y="3337118"/>
            <a:chExt cx="10055562" cy="134248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CEEB5B-CCB6-6BA4-54C3-9977BD63F1C3}"/>
                </a:ext>
              </a:extLst>
            </p:cNvPr>
            <p:cNvSpPr txBox="1"/>
            <p:nvPr/>
          </p:nvSpPr>
          <p:spPr>
            <a:xfrm>
              <a:off x="1547998" y="3337118"/>
              <a:ext cx="8451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部分复现了四篇文章：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37D9386-7D42-F453-4A96-6820475CAF4F}"/>
                </a:ext>
              </a:extLst>
            </p:cNvPr>
            <p:cNvSpPr txBox="1"/>
            <p:nvPr/>
          </p:nvSpPr>
          <p:spPr>
            <a:xfrm>
              <a:off x="2004651" y="3671023"/>
              <a:ext cx="90259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a. Large Winding Number (Phys. Rev. Appl):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数值计算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Comsol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仿真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实验，仅复现正文数值计算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012C368-DF98-A885-7519-40BE8811D553}"/>
                </a:ext>
              </a:extLst>
            </p:cNvPr>
            <p:cNvSpPr txBox="1"/>
            <p:nvPr/>
          </p:nvSpPr>
          <p:spPr>
            <a:xfrm>
              <a:off x="2004651" y="4009577"/>
              <a:ext cx="8451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b. 2D SSH Model (Phys. Rev. Lett.):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理论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数值计算，复现大部分正文数值计算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69855DC-F683-CE26-873F-2764212CCD24}"/>
                </a:ext>
              </a:extLst>
            </p:cNvPr>
            <p:cNvSpPr txBox="1"/>
            <p:nvPr/>
          </p:nvSpPr>
          <p:spPr>
            <a:xfrm>
              <a:off x="2004650" y="4341048"/>
              <a:ext cx="9598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c. Helical waveguide topological insulators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(Nature):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理论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数值计算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实验，复现大部分正文数值计算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9DA5BDC-E387-AD7B-F69E-F160E5F33794}"/>
              </a:ext>
            </a:extLst>
          </p:cNvPr>
          <p:cNvSpPr txBox="1"/>
          <p:nvPr/>
        </p:nvSpPr>
        <p:spPr>
          <a:xfrm>
            <a:off x="2004650" y="3279981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a. SSH Model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AE12223-7F11-1B16-B4F7-C06657B22347}"/>
              </a:ext>
            </a:extLst>
          </p:cNvPr>
          <p:cNvSpPr txBox="1"/>
          <p:nvPr/>
        </p:nvSpPr>
        <p:spPr>
          <a:xfrm>
            <a:off x="2004650" y="3610344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独立设计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Winding Number=2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1770A9-2CD9-E28D-C19D-C89E4F11459E}"/>
              </a:ext>
            </a:extLst>
          </p:cNvPr>
          <p:cNvSpPr txBox="1"/>
          <p:nvPr/>
        </p:nvSpPr>
        <p:spPr>
          <a:xfrm>
            <a:off x="2004650" y="3929539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参考文献实现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2D SSH Model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E6467DE-79A1-2A3B-0A8D-C0F55CBDFA1F}"/>
              </a:ext>
            </a:extLst>
          </p:cNvPr>
          <p:cNvSpPr txBox="1"/>
          <p:nvPr/>
        </p:nvSpPr>
        <p:spPr>
          <a:xfrm>
            <a:off x="647997" y="5621028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 err="1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Comsol</a:t>
            </a: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仿真（跟做案例，初步探索）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1A7D1F9-099B-727D-3359-C89B1A8108CD}"/>
              </a:ext>
            </a:extLst>
          </p:cNvPr>
          <p:cNvSpPr txBox="1"/>
          <p:nvPr/>
        </p:nvSpPr>
        <p:spPr>
          <a:xfrm>
            <a:off x="1547998" y="6028221"/>
            <a:ext cx="829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做了光子晶体和光子晶体的带隙分析两个案例。</a:t>
            </a:r>
          </a:p>
        </p:txBody>
      </p:sp>
    </p:spTree>
    <p:extLst>
      <p:ext uri="{BB962C8B-B14F-4D97-AF65-F5344CB8AC3E}">
        <p14:creationId xmlns:p14="http://schemas.microsoft.com/office/powerpoint/2010/main" val="73301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高等量子力学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82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高等量子力学</a:t>
            </a:r>
            <a:endParaRPr kumimoji="1" lang="en-US" altLang="zh-CN" sz="26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3FACA5-7B71-7391-8525-9A817732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69C4036-EEDC-062F-197E-C4BD9155AFA8}"/>
              </a:ext>
            </a:extLst>
          </p:cNvPr>
          <p:cNvGrpSpPr/>
          <p:nvPr/>
        </p:nvGrpSpPr>
        <p:grpSpPr>
          <a:xfrm>
            <a:off x="819857" y="1170386"/>
            <a:ext cx="11168143" cy="4416115"/>
            <a:chOff x="891857" y="1080386"/>
            <a:chExt cx="11168143" cy="441611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DA17E3E-D58B-8C2D-E6D0-C84EA6B85299}"/>
                </a:ext>
              </a:extLst>
            </p:cNvPr>
            <p:cNvGrpSpPr/>
            <p:nvPr/>
          </p:nvGrpSpPr>
          <p:grpSpPr>
            <a:xfrm>
              <a:off x="901496" y="1080386"/>
              <a:ext cx="11158504" cy="1473199"/>
              <a:chOff x="901496" y="2257698"/>
              <a:chExt cx="11158504" cy="1473199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E0B91828-2066-28F9-265F-DA994EF62EDF}"/>
                  </a:ext>
                </a:extLst>
              </p:cNvPr>
              <p:cNvGrpSpPr/>
              <p:nvPr/>
            </p:nvGrpSpPr>
            <p:grpSpPr>
              <a:xfrm>
                <a:off x="901496" y="2627897"/>
                <a:ext cx="10906504" cy="182994"/>
                <a:chOff x="829495" y="1848065"/>
                <a:chExt cx="10906504" cy="182994"/>
              </a:xfrm>
            </p:grpSpPr>
            <p:cxnSp>
              <p:nvCxnSpPr>
                <p:cNvPr id="5" name="直线箭头连接符 1">
                  <a:extLst>
                    <a:ext uri="{FF2B5EF4-FFF2-40B4-BE49-F238E27FC236}">
                      <a16:creationId xmlns:a16="http://schemas.microsoft.com/office/drawing/2014/main" id="{1839EF15-B8B2-38B4-5ECA-598AE9087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9495" y="1939562"/>
                  <a:ext cx="10906504" cy="0"/>
                </a:xfrm>
                <a:prstGeom prst="straightConnector1">
                  <a:avLst/>
                </a:prstGeom>
                <a:ln w="1587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87A1AEEC-36D1-FCCF-A8D2-DE68FFC078D0}"/>
                    </a:ext>
                  </a:extLst>
                </p:cNvPr>
                <p:cNvSpPr/>
                <p:nvPr/>
              </p:nvSpPr>
              <p:spPr>
                <a:xfrm>
                  <a:off x="1727999" y="1848065"/>
                  <a:ext cx="182994" cy="182994"/>
                </a:xfrm>
                <a:prstGeom prst="ellipse">
                  <a:avLst/>
                </a:prstGeom>
                <a:solidFill>
                  <a:srgbClr val="F28F0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A2FA0CE8-DAA2-606D-76F9-5C40F3DE113E}"/>
                    </a:ext>
                  </a:extLst>
                </p:cNvPr>
                <p:cNvSpPr/>
                <p:nvPr/>
              </p:nvSpPr>
              <p:spPr>
                <a:xfrm>
                  <a:off x="4607999" y="1848065"/>
                  <a:ext cx="182994" cy="182994"/>
                </a:xfrm>
                <a:prstGeom prst="ellipse">
                  <a:avLst/>
                </a:prstGeom>
                <a:solidFill>
                  <a:srgbClr val="F28F0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889249EC-9B12-E65E-E1EF-133B3D86685A}"/>
                    </a:ext>
                  </a:extLst>
                </p:cNvPr>
                <p:cNvSpPr/>
                <p:nvPr/>
              </p:nvSpPr>
              <p:spPr>
                <a:xfrm>
                  <a:off x="7487999" y="1848065"/>
                  <a:ext cx="182994" cy="182994"/>
                </a:xfrm>
                <a:prstGeom prst="ellipse">
                  <a:avLst/>
                </a:prstGeom>
                <a:solidFill>
                  <a:srgbClr val="F28F0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4EFF922-1D7D-0C3D-51E6-0ABA58B888DA}"/>
                  </a:ext>
                </a:extLst>
              </p:cNvPr>
              <p:cNvSpPr/>
              <p:nvPr/>
            </p:nvSpPr>
            <p:spPr>
              <a:xfrm>
                <a:off x="10440000" y="2629128"/>
                <a:ext cx="182994" cy="182994"/>
              </a:xfrm>
              <a:prstGeom prst="ellipse">
                <a:avLst/>
              </a:prstGeom>
              <a:solidFill>
                <a:srgbClr val="F28F0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56037DAD-2F04-DB57-BFE9-3526609DB1DD}"/>
                  </a:ext>
                </a:extLst>
              </p:cNvPr>
              <p:cNvSpPr/>
              <p:nvPr/>
            </p:nvSpPr>
            <p:spPr>
              <a:xfrm>
                <a:off x="901782" y="3032328"/>
                <a:ext cx="1987550" cy="676521"/>
              </a:xfrm>
              <a:prstGeom prst="roundRect">
                <a:avLst/>
              </a:prstGeom>
              <a:solidFill>
                <a:srgbClr val="F28F04"/>
              </a:solidFill>
              <a:ln>
                <a:solidFill>
                  <a:srgbClr val="F28F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看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Griffith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量子力学第一、二章</a:t>
                </a:r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F827BD36-1366-A1CD-DC64-2EE89F5D024E}"/>
                  </a:ext>
                </a:extLst>
              </p:cNvPr>
              <p:cNvSpPr/>
              <p:nvPr/>
            </p:nvSpPr>
            <p:spPr>
              <a:xfrm>
                <a:off x="3777722" y="3025128"/>
                <a:ext cx="1987550" cy="676521"/>
              </a:xfrm>
              <a:prstGeom prst="roundRect">
                <a:avLst/>
              </a:prstGeom>
              <a:solidFill>
                <a:srgbClr val="F28F04"/>
              </a:solidFill>
              <a:ln>
                <a:solidFill>
                  <a:srgbClr val="F28F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看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Griffith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量子力学第三、四章</a:t>
                </a: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4667154E-1835-AC10-3BCF-7546F6B18D49}"/>
                  </a:ext>
                </a:extLst>
              </p:cNvPr>
              <p:cNvSpPr/>
              <p:nvPr/>
            </p:nvSpPr>
            <p:spPr>
              <a:xfrm>
                <a:off x="6653662" y="3054376"/>
                <a:ext cx="1987550" cy="676521"/>
              </a:xfrm>
              <a:prstGeom prst="roundRect">
                <a:avLst/>
              </a:prstGeom>
              <a:solidFill>
                <a:srgbClr val="F28F04"/>
              </a:solidFill>
              <a:ln>
                <a:solidFill>
                  <a:srgbClr val="F28F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看北大郭弘高量课程视频，构建框架</a:t>
                </a:r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7919EAB4-45FF-4F44-854D-F989E796F2FA}"/>
                  </a:ext>
                </a:extLst>
              </p:cNvPr>
              <p:cNvSpPr/>
              <p:nvPr/>
            </p:nvSpPr>
            <p:spPr>
              <a:xfrm>
                <a:off x="9529602" y="3025576"/>
                <a:ext cx="1987550" cy="676521"/>
              </a:xfrm>
              <a:prstGeom prst="roundRect">
                <a:avLst/>
              </a:prstGeom>
              <a:solidFill>
                <a:srgbClr val="F28F04"/>
              </a:solidFill>
              <a:ln>
                <a:solidFill>
                  <a:srgbClr val="F28F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整理知识框架，看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Griffith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量子力学填充细节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0524796-16B4-0543-7E89-8F132B91236C}"/>
                  </a:ext>
                </a:extLst>
              </p:cNvPr>
              <p:cNvSpPr txBox="1"/>
              <p:nvPr/>
            </p:nvSpPr>
            <p:spPr>
              <a:xfrm>
                <a:off x="901496" y="2304000"/>
                <a:ext cx="198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05/30~06/03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3D61833-2CB7-8814-E5EA-10C2BBA5B4C5}"/>
                  </a:ext>
                </a:extLst>
              </p:cNvPr>
              <p:cNvSpPr txBox="1"/>
              <p:nvPr/>
            </p:nvSpPr>
            <p:spPr>
              <a:xfrm>
                <a:off x="3785272" y="2274309"/>
                <a:ext cx="198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06/10~06/14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37BF2A6-78BF-7245-2749-58FD8BCFA6A0}"/>
                  </a:ext>
                </a:extLst>
              </p:cNvPr>
              <p:cNvSpPr txBox="1"/>
              <p:nvPr/>
            </p:nvSpPr>
            <p:spPr>
              <a:xfrm>
                <a:off x="9537152" y="2262951"/>
                <a:ext cx="198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07/05~07/12</a:t>
                </a:r>
              </a:p>
              <a:p>
                <a:pPr algn="ctr"/>
                <a:r>
                  <a:rPr lang="en-US" altLang="zh-CN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计划， 我考虑的模型太理想，一般不准</a:t>
                </a:r>
                <a:r>
                  <a:rPr lang="en-US" altLang="zh-CN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FD745C8-4507-451C-F8D0-9AD5388D1333}"/>
                  </a:ext>
                </a:extLst>
              </p:cNvPr>
              <p:cNvSpPr txBox="1"/>
              <p:nvPr/>
            </p:nvSpPr>
            <p:spPr>
              <a:xfrm>
                <a:off x="6147605" y="2257698"/>
                <a:ext cx="29996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06/27~06/28,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07/01~07/04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65C9ACA-6864-D046-F89C-5E1798C756CF}"/>
                  </a:ext>
                </a:extLst>
              </p:cNvPr>
              <p:cNvSpPr/>
              <p:nvPr/>
            </p:nvSpPr>
            <p:spPr>
              <a:xfrm>
                <a:off x="11520000" y="2627897"/>
                <a:ext cx="540000" cy="180000"/>
              </a:xfrm>
              <a:prstGeom prst="rect">
                <a:avLst/>
              </a:prstGeom>
              <a:solidFill>
                <a:srgbClr val="0049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NOW</a:t>
                </a:r>
                <a:endPara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E2027DE-72F8-3F13-7435-E8701114CABD}"/>
                </a:ext>
              </a:extLst>
            </p:cNvPr>
            <p:cNvSpPr txBox="1"/>
            <p:nvPr/>
          </p:nvSpPr>
          <p:spPr>
            <a:xfrm>
              <a:off x="1070361" y="3474000"/>
              <a:ext cx="45266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英语差影响进度，特别是书中用生活化的语言解释现象的部分，比较难理解语言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总掉到繁杂的计算中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16F72A6-5625-E439-E9AD-8D6C9F91145C}"/>
                </a:ext>
              </a:extLst>
            </p:cNvPr>
            <p:cNvSpPr/>
            <p:nvPr/>
          </p:nvSpPr>
          <p:spPr>
            <a:xfrm>
              <a:off x="891857" y="3000784"/>
              <a:ext cx="4863776" cy="2495717"/>
            </a:xfrm>
            <a:prstGeom prst="roundRect">
              <a:avLst/>
            </a:prstGeom>
            <a:noFill/>
            <a:ln w="15875">
              <a:solidFill>
                <a:srgbClr val="0049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A81051-DF11-42AB-786E-0353D7CB4687}"/>
                </a:ext>
              </a:extLst>
            </p:cNvPr>
            <p:cNvSpPr txBox="1"/>
            <p:nvPr/>
          </p:nvSpPr>
          <p:spPr>
            <a:xfrm>
              <a:off x="1070361" y="4716000"/>
              <a:ext cx="4526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多看英文书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先构建知识框架，再读书填充细节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7AA954-69E0-579E-EF0A-EDD0DAF47B70}"/>
                </a:ext>
              </a:extLst>
            </p:cNvPr>
            <p:cNvSpPr txBox="1"/>
            <p:nvPr/>
          </p:nvSpPr>
          <p:spPr>
            <a:xfrm>
              <a:off x="1070361" y="4356000"/>
              <a:ext cx="452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498E"/>
                  </a:solidFill>
                  <a:cs typeface="Arial" panose="020B0604020202020204" pitchFamily="34" charset="0"/>
                </a:rPr>
                <a:t>解决方案：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BACCD81-1F1F-57F5-F19A-708AED4B75FB}"/>
                </a:ext>
              </a:extLst>
            </p:cNvPr>
            <p:cNvSpPr txBox="1"/>
            <p:nvPr/>
          </p:nvSpPr>
          <p:spPr>
            <a:xfrm>
              <a:off x="1070361" y="3114000"/>
              <a:ext cx="452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498E"/>
                  </a:solidFill>
                  <a:cs typeface="Arial" panose="020B0604020202020204" pitchFamily="34" charset="0"/>
                </a:rPr>
                <a:t>问题：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42EBA90-6BF4-C6B3-18ED-F08D3001BFCF}"/>
                </a:ext>
              </a:extLst>
            </p:cNvPr>
            <p:cNvSpPr txBox="1"/>
            <p:nvPr/>
          </p:nvSpPr>
          <p:spPr>
            <a:xfrm>
              <a:off x="6832165" y="3474000"/>
              <a:ext cx="4526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理论力学过渡到量子力学的部分听不太懂，因为理论力学基本忘光了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186934D4-9FBB-85CD-20B1-FC3291C554E3}"/>
                </a:ext>
              </a:extLst>
            </p:cNvPr>
            <p:cNvSpPr/>
            <p:nvPr/>
          </p:nvSpPr>
          <p:spPr>
            <a:xfrm>
              <a:off x="6653662" y="2994553"/>
              <a:ext cx="4863490" cy="2495716"/>
            </a:xfrm>
            <a:prstGeom prst="roundRect">
              <a:avLst/>
            </a:prstGeom>
            <a:noFill/>
            <a:ln w="15875">
              <a:solidFill>
                <a:srgbClr val="0049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53F8D-0BAF-9A9E-3649-E17F5733E195}"/>
                </a:ext>
              </a:extLst>
            </p:cNvPr>
            <p:cNvSpPr txBox="1"/>
            <p:nvPr/>
          </p:nvSpPr>
          <p:spPr>
            <a:xfrm>
              <a:off x="6832166" y="4464000"/>
              <a:ext cx="45266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开学选课理论力学重学一遍，或者闲的时候自己看一遍。优先度低于固体物理、光子晶体、电动力学、拓扑物理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830F75-29E7-7FEA-80EB-8E60EA42AB8A}"/>
                </a:ext>
              </a:extLst>
            </p:cNvPr>
            <p:cNvSpPr txBox="1"/>
            <p:nvPr/>
          </p:nvSpPr>
          <p:spPr>
            <a:xfrm>
              <a:off x="6811404" y="4104000"/>
              <a:ext cx="452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498E"/>
                  </a:solidFill>
                  <a:cs typeface="Arial" panose="020B0604020202020204" pitchFamily="34" charset="0"/>
                </a:rPr>
                <a:t>解决方案：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9B44EB4-EB78-B2AC-4553-CB5A92DEFDF6}"/>
                </a:ext>
              </a:extLst>
            </p:cNvPr>
            <p:cNvSpPr txBox="1"/>
            <p:nvPr/>
          </p:nvSpPr>
          <p:spPr>
            <a:xfrm>
              <a:off x="6836333" y="3114000"/>
              <a:ext cx="452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498E"/>
                  </a:solidFill>
                  <a:cs typeface="Arial" panose="020B0604020202020204" pitchFamily="34" charset="0"/>
                </a:rPr>
                <a:t>问题：</a:t>
              </a:r>
            </a:p>
          </p:txBody>
        </p:sp>
        <p:sp>
          <p:nvSpPr>
            <p:cNvPr id="54" name="右大括号 53">
              <a:extLst>
                <a:ext uri="{FF2B5EF4-FFF2-40B4-BE49-F238E27FC236}">
                  <a16:creationId xmlns:a16="http://schemas.microsoft.com/office/drawing/2014/main" id="{16D22BEC-1909-3C1F-8F69-905A9F10D10C}"/>
                </a:ext>
              </a:extLst>
            </p:cNvPr>
            <p:cNvSpPr/>
            <p:nvPr/>
          </p:nvSpPr>
          <p:spPr>
            <a:xfrm rot="5400000">
              <a:off x="3211306" y="334272"/>
              <a:ext cx="264012" cy="486377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右大括号 55">
              <a:extLst>
                <a:ext uri="{FF2B5EF4-FFF2-40B4-BE49-F238E27FC236}">
                  <a16:creationId xmlns:a16="http://schemas.microsoft.com/office/drawing/2014/main" id="{54B1A57A-9E55-6728-7B2C-47D24AA015FA}"/>
                </a:ext>
              </a:extLst>
            </p:cNvPr>
            <p:cNvSpPr/>
            <p:nvPr/>
          </p:nvSpPr>
          <p:spPr>
            <a:xfrm rot="5400000">
              <a:off x="7532729" y="1780293"/>
              <a:ext cx="264012" cy="198755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CDAEC6F-CFC7-5BEA-7C38-D6FC02A25022}"/>
              </a:ext>
            </a:extLst>
          </p:cNvPr>
          <p:cNvGrpSpPr/>
          <p:nvPr/>
        </p:nvGrpSpPr>
        <p:grpSpPr>
          <a:xfrm>
            <a:off x="839424" y="5904000"/>
            <a:ext cx="10605728" cy="494442"/>
            <a:chOff x="839424" y="5886000"/>
            <a:chExt cx="10605728" cy="494442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B91FDAED-ECAA-F28D-625A-2A3B9586F872}"/>
                </a:ext>
              </a:extLst>
            </p:cNvPr>
            <p:cNvSpPr/>
            <p:nvPr/>
          </p:nvSpPr>
          <p:spPr>
            <a:xfrm>
              <a:off x="839424" y="5886000"/>
              <a:ext cx="10605728" cy="494442"/>
            </a:xfrm>
            <a:prstGeom prst="roundRect">
              <a:avLst/>
            </a:prstGeom>
            <a:noFill/>
            <a:ln w="15875">
              <a:solidFill>
                <a:srgbClr val="0049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22BDFD1-E322-6A72-A006-A2B048F898CF}"/>
                </a:ext>
              </a:extLst>
            </p:cNvPr>
            <p:cNvSpPr txBox="1"/>
            <p:nvPr/>
          </p:nvSpPr>
          <p:spPr>
            <a:xfrm>
              <a:off x="998360" y="5964943"/>
              <a:ext cx="102676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rgbClr val="F18D00"/>
                  </a:solidFill>
                  <a:cs typeface="Arial" panose="020B0604020202020204" pitchFamily="34" charset="0"/>
                </a:rPr>
                <a:t>高等量子力学的知识框架和学习笔记会上传到</a:t>
              </a:r>
              <a:r>
                <a:rPr lang="en-US" altLang="zh-CN" sz="1600" b="1" dirty="0">
                  <a:solidFill>
                    <a:srgbClr val="F18D00"/>
                  </a:solidFill>
                  <a:cs typeface="Arial" panose="020B0604020202020204" pitchFamily="34" charset="0"/>
                </a:rPr>
                <a:t>zhao-bo.com</a:t>
              </a:r>
            </a:p>
          </p:txBody>
        </p:sp>
      </p:grpSp>
      <p:cxnSp>
        <p:nvCxnSpPr>
          <p:cNvPr id="63" name="直线连接符 20">
            <a:extLst>
              <a:ext uri="{FF2B5EF4-FFF2-40B4-BE49-F238E27FC236}">
                <a16:creationId xmlns:a16="http://schemas.microsoft.com/office/drawing/2014/main" id="{5666EFC4-5682-9AD0-9B77-E8F1691666DB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8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03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8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D1ED3B-65DB-F194-E7BB-3C3396295B9E}"/>
              </a:ext>
            </a:extLst>
          </p:cNvPr>
          <p:cNvSpPr txBox="1"/>
          <p:nvPr/>
        </p:nvSpPr>
        <p:spPr>
          <a:xfrm>
            <a:off x="540000" y="1015869"/>
            <a:ext cx="4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SSH Model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(2024/05/09)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493105E-BF7A-1CBF-9154-064495722266}"/>
              </a:ext>
            </a:extLst>
          </p:cNvPr>
          <p:cNvGrpSpPr/>
          <p:nvPr/>
        </p:nvGrpSpPr>
        <p:grpSpPr>
          <a:xfrm>
            <a:off x="108000" y="1296000"/>
            <a:ext cx="11792268" cy="4320000"/>
            <a:chOff x="108000" y="1440000"/>
            <a:chExt cx="11792268" cy="432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CB0B34C-383D-E002-6DF9-FA4A849847B1}"/>
                </a:ext>
              </a:extLst>
            </p:cNvPr>
            <p:cNvGrpSpPr/>
            <p:nvPr/>
          </p:nvGrpSpPr>
          <p:grpSpPr>
            <a:xfrm>
              <a:off x="108000" y="1440000"/>
              <a:ext cx="11792268" cy="4320000"/>
              <a:chOff x="108000" y="1635458"/>
              <a:chExt cx="11792268" cy="432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78090C0-0E04-8A40-C1A3-6F02F87B0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799"/>
              <a:stretch/>
            </p:blipFill>
            <p:spPr>
              <a:xfrm>
                <a:off x="7019999" y="1810800"/>
                <a:ext cx="4880269" cy="40860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7C61FA7C-F418-2477-4046-EF8FE0403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764"/>
              <a:stretch/>
            </p:blipFill>
            <p:spPr>
              <a:xfrm>
                <a:off x="108000" y="1635458"/>
                <a:ext cx="7024320" cy="4320000"/>
              </a:xfrm>
              <a:prstGeom prst="rect">
                <a:avLst/>
              </a:prstGeom>
            </p:spPr>
          </p:pic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CE834F-5330-6FD4-D065-8098E8EF7038}"/>
                </a:ext>
              </a:extLst>
            </p:cNvPr>
            <p:cNvSpPr txBox="1"/>
            <p:nvPr/>
          </p:nvSpPr>
          <p:spPr>
            <a:xfrm>
              <a:off x="3134573" y="1444900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A1F8AE2-B09A-95B1-360D-48F489AA118B}"/>
                </a:ext>
              </a:extLst>
            </p:cNvPr>
            <p:cNvSpPr txBox="1"/>
            <p:nvPr/>
          </p:nvSpPr>
          <p:spPr>
            <a:xfrm>
              <a:off x="2671023" y="2343425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D41401-64A9-70AE-3CA4-4AD13575540D}"/>
                </a:ext>
              </a:extLst>
            </p:cNvPr>
            <p:cNvSpPr txBox="1"/>
            <p:nvPr/>
          </p:nvSpPr>
          <p:spPr>
            <a:xfrm>
              <a:off x="2565400" y="4012686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457C932-03BC-0AAE-B09C-AD861A89E3C6}"/>
                </a:ext>
              </a:extLst>
            </p:cNvPr>
            <p:cNvSpPr txBox="1"/>
            <p:nvPr/>
          </p:nvSpPr>
          <p:spPr>
            <a:xfrm>
              <a:off x="7963582" y="1476842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39196CC-B7B0-CCA7-5297-723E6EAC265B}"/>
                </a:ext>
              </a:extLst>
            </p:cNvPr>
            <p:cNvSpPr txBox="1"/>
            <p:nvPr/>
          </p:nvSpPr>
          <p:spPr>
            <a:xfrm>
              <a:off x="10268188" y="1476842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(e)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86990B4-6AD2-E589-0BCC-95ACE9E22811}"/>
                </a:ext>
              </a:extLst>
            </p:cNvPr>
            <p:cNvSpPr txBox="1"/>
            <p:nvPr/>
          </p:nvSpPr>
          <p:spPr>
            <a:xfrm>
              <a:off x="7963581" y="3519842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(f)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A31DBC7-D8F2-5656-D951-A4C327D0E011}"/>
                </a:ext>
              </a:extLst>
            </p:cNvPr>
            <p:cNvSpPr txBox="1"/>
            <p:nvPr/>
          </p:nvSpPr>
          <p:spPr>
            <a:xfrm>
              <a:off x="10268187" y="3519842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(g)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0C21F80-CF2E-22BF-3BFB-546C5AAFE4DD}"/>
              </a:ext>
            </a:extLst>
          </p:cNvPr>
          <p:cNvSpPr txBox="1"/>
          <p:nvPr/>
        </p:nvSpPr>
        <p:spPr>
          <a:xfrm>
            <a:off x="468000" y="5567836"/>
            <a:ext cx="694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色散关系的物理意义？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Winding Number</a:t>
            </a:r>
            <a:r>
              <a:rPr lang="zh-CN" altLang="en-US" sz="1600" dirty="0"/>
              <a:t>图为何选择</a:t>
            </a:r>
            <a:r>
              <a:rPr lang="en-US" altLang="zh-CN" sz="1600" dirty="0" err="1"/>
              <a:t>dy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dz</a:t>
            </a:r>
            <a:r>
              <a:rPr lang="zh-CN" altLang="en-US" sz="1600" dirty="0"/>
              <a:t>绘制，与</a:t>
            </a:r>
            <a:r>
              <a:rPr lang="en-US" altLang="zh-CN" sz="1600" dirty="0"/>
              <a:t>Edge state</a:t>
            </a:r>
            <a:r>
              <a:rPr lang="zh-CN" altLang="en-US" sz="1600" dirty="0"/>
              <a:t>关系的数学证明？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Edge state </a:t>
            </a:r>
            <a:r>
              <a:rPr lang="zh-CN" altLang="en-US" sz="1600" dirty="0"/>
              <a:t>为何出现在能量</a:t>
            </a:r>
            <a:r>
              <a:rPr lang="en-US" altLang="zh-CN" sz="1600" dirty="0"/>
              <a:t>E=0</a:t>
            </a:r>
            <a:r>
              <a:rPr lang="zh-CN" altLang="en-US" sz="1600" dirty="0"/>
              <a:t>附近，这里能量的意义是什么</a:t>
            </a:r>
            <a:r>
              <a:rPr lang="en-US" altLang="zh-CN" sz="1600" dirty="0"/>
              <a:t>?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69A009-1BE4-A480-D9EA-E46D7989F5B3}"/>
              </a:ext>
            </a:extLst>
          </p:cNvPr>
          <p:cNvSpPr txBox="1"/>
          <p:nvPr/>
        </p:nvSpPr>
        <p:spPr>
          <a:xfrm>
            <a:off x="8229601" y="5569200"/>
            <a:ext cx="3523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18D00"/>
                </a:solidFill>
              </a:rPr>
              <a:t>问题太基础，因此未向宇宸师兄请教。看完基础知识（固体物理</a:t>
            </a:r>
            <a:r>
              <a:rPr lang="en-US" altLang="zh-CN" sz="1600" b="1" dirty="0">
                <a:solidFill>
                  <a:srgbClr val="F18D00"/>
                </a:solidFill>
              </a:rPr>
              <a:t>&amp;</a:t>
            </a:r>
            <a:r>
              <a:rPr lang="zh-CN" altLang="en-US" sz="1600" b="1" dirty="0">
                <a:solidFill>
                  <a:srgbClr val="F18D00"/>
                </a:solidFill>
              </a:rPr>
              <a:t>光子晶体、拓扑物理）应该就能理解。</a:t>
            </a:r>
          </a:p>
        </p:txBody>
      </p:sp>
    </p:spTree>
    <p:extLst>
      <p:ext uri="{BB962C8B-B14F-4D97-AF65-F5344CB8AC3E}">
        <p14:creationId xmlns:p14="http://schemas.microsoft.com/office/powerpoint/2010/main" val="200655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874731-D3E5-9749-E35F-AF6B9B2E8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00" y="1482818"/>
            <a:ext cx="4645547" cy="47880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543501D-5FAC-3A4C-B7C1-10BB7A50F425}"/>
              </a:ext>
            </a:extLst>
          </p:cNvPr>
          <p:cNvGrpSpPr>
            <a:grpSpLocks noChangeAspect="1"/>
          </p:cNvGrpSpPr>
          <p:nvPr/>
        </p:nvGrpSpPr>
        <p:grpSpPr>
          <a:xfrm>
            <a:off x="468000" y="1458000"/>
            <a:ext cx="6419281" cy="4914000"/>
            <a:chOff x="431790" y="957585"/>
            <a:chExt cx="7426335" cy="568490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6D1ED3B-65DB-F194-E7BB-3C3396295B9E}"/>
                </a:ext>
              </a:extLst>
            </p:cNvPr>
            <p:cNvSpPr txBox="1"/>
            <p:nvPr/>
          </p:nvSpPr>
          <p:spPr>
            <a:xfrm>
              <a:off x="539999" y="1015869"/>
              <a:ext cx="3344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Large Winding Number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DADAE5-5791-2306-21A0-1AF661A4B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8" r="16687"/>
            <a:stretch/>
          </p:blipFill>
          <p:spPr>
            <a:xfrm>
              <a:off x="431790" y="957585"/>
              <a:ext cx="7426335" cy="334972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53FF80F-A304-8729-038E-9DA6E188D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98" r="16687"/>
            <a:stretch/>
          </p:blipFill>
          <p:spPr>
            <a:xfrm>
              <a:off x="431790" y="4307310"/>
              <a:ext cx="7426335" cy="2335182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D532981-A6DC-0E94-0D7C-FB2A8F41914A}"/>
              </a:ext>
            </a:extLst>
          </p:cNvPr>
          <p:cNvSpPr txBox="1"/>
          <p:nvPr/>
        </p:nvSpPr>
        <p:spPr>
          <a:xfrm>
            <a:off x="539999" y="1015869"/>
            <a:ext cx="74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Large Winding Number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(2024/06/04~2024/06/05)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02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7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8E"/>
      </a:accent1>
      <a:accent2>
        <a:srgbClr val="EF8C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5258</TotalTime>
  <Words>741</Words>
  <Application>Microsoft Office PowerPoint</Application>
  <PresentationFormat>宽屏</PresentationFormat>
  <Paragraphs>129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 Zhao</cp:lastModifiedBy>
  <cp:revision>17</cp:revision>
  <dcterms:created xsi:type="dcterms:W3CDTF">2023-07-25T07:16:17Z</dcterms:created>
  <dcterms:modified xsi:type="dcterms:W3CDTF">2024-07-05T14:34:04Z</dcterms:modified>
</cp:coreProperties>
</file>